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57" r:id="rId3"/>
    <p:sldId id="303" r:id="rId4"/>
    <p:sldId id="270" r:id="rId5"/>
    <p:sldId id="299" r:id="rId6"/>
    <p:sldId id="300" r:id="rId7"/>
    <p:sldId id="271" r:id="rId8"/>
    <p:sldId id="275" r:id="rId9"/>
    <p:sldId id="272" r:id="rId10"/>
    <p:sldId id="30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114" d="100"/>
          <a:sy n="114" d="100"/>
        </p:scale>
        <p:origin x="224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9/2/25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9/2/25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305425"/>
            <a:ext cx="3566160" cy="1097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305425"/>
            <a:ext cx="3566160" cy="1097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9/2/25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7408" y="1124744"/>
            <a:ext cx="8458200" cy="1828800"/>
          </a:xfrm>
        </p:spPr>
        <p:txBody>
          <a:bodyPr>
            <a:normAutofit/>
          </a:bodyPr>
          <a:lstStyle/>
          <a:p>
            <a:r>
              <a:rPr lang="en-US" sz="7200" dirty="0">
                <a:latin typeface="NTCursive" panose="02000400000000000000" pitchFamily="2" charset="0"/>
              </a:rPr>
              <a:t>Welcome Reception Parents</a:t>
            </a: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BE5EAF-7356-48FF-B3BA-E74FEA20D5E8}"/>
              </a:ext>
            </a:extLst>
          </p:cNvPr>
          <p:cNvSpPr txBox="1"/>
          <p:nvPr/>
        </p:nvSpPr>
        <p:spPr>
          <a:xfrm>
            <a:off x="695400" y="1297336"/>
            <a:ext cx="105851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NTPreCursivefk" panose="03000400000000000000" pitchFamily="66" charset="0"/>
              </a:rPr>
              <a:t>In the Early Years we are building the foundations for future learning, we do this predominantly through play, using a combination of carefully planned adult led and child-initiated activities.</a:t>
            </a:r>
          </a:p>
          <a:p>
            <a:pPr algn="ctr"/>
            <a:endParaRPr lang="en-GB" sz="3200" dirty="0">
              <a:latin typeface="NTPreCursivefk" panose="03000400000000000000" pitchFamily="66" charset="0"/>
            </a:endParaRPr>
          </a:p>
          <a:p>
            <a:pPr algn="ctr"/>
            <a:r>
              <a:rPr lang="en-GB" sz="3200" dirty="0">
                <a:latin typeface="NTPreCursivefk" panose="03000400000000000000" pitchFamily="66" charset="0"/>
              </a:rPr>
              <a:t>     We aim to provide an environment that encourages engaged, motivated children to develop into successful lifelong learners. </a:t>
            </a:r>
          </a:p>
          <a:p>
            <a:endParaRPr lang="en-GB" sz="3200" dirty="0">
              <a:latin typeface="NTPreCursivefk" panose="03000400000000000000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BB9364-44C3-4086-81CD-A583C497ED8D}"/>
              </a:ext>
            </a:extLst>
          </p:cNvPr>
          <p:cNvSpPr txBox="1"/>
          <p:nvPr/>
        </p:nvSpPr>
        <p:spPr>
          <a:xfrm>
            <a:off x="1825648" y="5275676"/>
            <a:ext cx="79355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Bradley Hand ITC" panose="03070402050302030203" pitchFamily="66" charset="0"/>
              </a:rPr>
              <a:t>“Play is the highest form of research.”</a:t>
            </a:r>
          </a:p>
          <a:p>
            <a:r>
              <a:rPr lang="en-GB" sz="2800" b="1" i="1" dirty="0">
                <a:latin typeface="Bradley Hand ITC" panose="03070402050302030203" pitchFamily="66" charset="0"/>
              </a:rPr>
              <a:t>-Albert Einstein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6EFE439-82B8-4246-8C79-AFC89CC1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NTPreCursivef" panose="03000400000000000000" pitchFamily="66" charset="0"/>
              </a:rPr>
              <a:t>Learning in the Early Years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AA408F-61CD-4935-B3DF-965DC6EEB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8940" y="4895569"/>
            <a:ext cx="2628378" cy="14573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C66B80-0E4D-4C9E-B084-2D4D26EB1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940" y="6352894"/>
            <a:ext cx="2081676" cy="539694"/>
          </a:xfrm>
          <a:prstGeom prst="rect">
            <a:avLst/>
          </a:prstGeom>
        </p:spPr>
      </p:pic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83508C24-57AF-46C2-9C80-1E9EB1755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573" y="4611951"/>
            <a:ext cx="1154282" cy="20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70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408" y="404664"/>
            <a:ext cx="9829800" cy="1082674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NTPreCursivefk" panose="03000400000000000000" pitchFamily="66" charset="0"/>
              </a:rPr>
              <a:t>Curriculum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7388" y="1628800"/>
            <a:ext cx="110172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We follow the Early Years Foundation Stage Curriculum, information on this can be found on the government website by searching </a:t>
            </a:r>
          </a:p>
          <a:p>
            <a:pPr algn="ctr"/>
            <a:r>
              <a:rPr lang="en-GB" sz="3200" b="1" dirty="0">
                <a:solidFill>
                  <a:srgbClr val="00B0F0"/>
                </a:solidFill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EYFS statutory framework 2021</a:t>
            </a:r>
            <a:endParaRPr lang="en-GB" sz="3200" b="1" u="sng" dirty="0">
              <a:solidFill>
                <a:srgbClr val="00B0F0"/>
              </a:solidFill>
              <a:latin typeface="NTPreCursivefk" panose="03000400000000000000" pitchFamily="66" charset="0"/>
              <a:ea typeface="Calibri" pitchFamily="34" charset="0"/>
              <a:cs typeface="Times New Roman" pitchFamily="18" charset="0"/>
            </a:endParaRPr>
          </a:p>
          <a:p>
            <a:r>
              <a:rPr lang="en-GB" sz="3200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      The Foundation Stage curriculum consists of </a:t>
            </a:r>
            <a:r>
              <a:rPr lang="en-GB" sz="3200" b="1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seven</a:t>
            </a:r>
            <a:r>
              <a:rPr lang="en-GB" sz="3200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 areas of learning:-</a:t>
            </a:r>
            <a:endParaRPr lang="en-GB" sz="3200" u="sng" dirty="0">
              <a:solidFill>
                <a:srgbClr val="0070C0"/>
              </a:solidFill>
              <a:latin typeface="NTPreCursivefk" panose="03000400000000000000" pitchFamily="66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400" dirty="0">
                <a:solidFill>
                  <a:srgbClr val="404040"/>
                </a:solidFill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three </a:t>
            </a:r>
            <a:r>
              <a:rPr lang="en-GB" sz="3400" b="1" u="sng" dirty="0">
                <a:solidFill>
                  <a:srgbClr val="404040"/>
                </a:solidFill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Prime areas </a:t>
            </a:r>
            <a:r>
              <a:rPr lang="en-GB" sz="3400" dirty="0">
                <a:solidFill>
                  <a:srgbClr val="404040"/>
                </a:solidFill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and f</a:t>
            </a:r>
            <a:r>
              <a:rPr lang="en-GB" sz="3400" dirty="0">
                <a:solidFill>
                  <a:srgbClr val="404040"/>
                </a:solidFill>
                <a:latin typeface="NTPreCursivefk" panose="03000400000000000000" pitchFamily="66" charset="0"/>
              </a:rPr>
              <a:t>our </a:t>
            </a:r>
            <a:r>
              <a:rPr lang="en-GB" sz="3400" b="1" u="sng" dirty="0">
                <a:solidFill>
                  <a:srgbClr val="404040"/>
                </a:solidFill>
                <a:latin typeface="NTPreCursivefk" panose="03000400000000000000" pitchFamily="66" charset="0"/>
              </a:rPr>
              <a:t>Specific areas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99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F0531-6B5D-4E81-93C9-586DBF9BB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664" y="260648"/>
            <a:ext cx="5400600" cy="808062"/>
          </a:xfrm>
        </p:spPr>
        <p:txBody>
          <a:bodyPr>
            <a:normAutofit/>
          </a:bodyPr>
          <a:lstStyle/>
          <a:p>
            <a:pPr algn="ctr"/>
            <a:r>
              <a:rPr lang="en-GB" sz="4400" u="sng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Three Prime areas</a:t>
            </a:r>
            <a:endParaRPr lang="en-GB" dirty="0"/>
          </a:p>
        </p:txBody>
      </p:sp>
      <p:pic>
        <p:nvPicPr>
          <p:cNvPr id="4" name="Picture 3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9C4A268D-E005-4998-8F7D-F750E71274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6" r="8493"/>
          <a:stretch/>
        </p:blipFill>
        <p:spPr>
          <a:xfrm rot="5056945">
            <a:off x="376216" y="440496"/>
            <a:ext cx="2678792" cy="2312470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Flowchart: Alternate Process 17">
            <a:extLst>
              <a:ext uri="{FF2B5EF4-FFF2-40B4-BE49-F238E27FC236}">
                <a16:creationId xmlns:a16="http://schemas.microsoft.com/office/drawing/2014/main" id="{F8338310-405B-4BA8-BD90-DBC955D61995}"/>
              </a:ext>
            </a:extLst>
          </p:cNvPr>
          <p:cNvSpPr/>
          <p:nvPr/>
        </p:nvSpPr>
        <p:spPr>
          <a:xfrm rot="20993131">
            <a:off x="512017" y="2585903"/>
            <a:ext cx="4673691" cy="1046248"/>
          </a:xfrm>
          <a:prstGeom prst="flowChartAlternateProcess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GB" sz="2400" b="1" dirty="0">
                <a:solidFill>
                  <a:schemeClr val="tx2"/>
                </a:solidFill>
                <a:latin typeface="NTPreCursivef" panose="03000400000000000000" pitchFamily="66" charset="0"/>
              </a:rPr>
              <a:t>Communication and Language</a:t>
            </a:r>
          </a:p>
          <a:p>
            <a:r>
              <a:rPr lang="en-GB" sz="2000" dirty="0">
                <a:latin typeface="NTPreCursivef" panose="03000400000000000000" pitchFamily="66" charset="0"/>
              </a:rPr>
              <a:t>Listening, Attention and Understanding Speaking</a:t>
            </a:r>
          </a:p>
          <a:p>
            <a:pPr algn="ctr"/>
            <a:endParaRPr lang="en-GB" dirty="0"/>
          </a:p>
        </p:txBody>
      </p:sp>
      <p:pic>
        <p:nvPicPr>
          <p:cNvPr id="6" name="Picture 5" descr="A picture containing indoor, several&#10;&#10;Description automatically generated">
            <a:extLst>
              <a:ext uri="{FF2B5EF4-FFF2-40B4-BE49-F238E27FC236}">
                <a16:creationId xmlns:a16="http://schemas.microsoft.com/office/drawing/2014/main" id="{756AB5C8-1C7F-44C9-95E0-A48C61C4B0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3"/>
          <a:stretch/>
        </p:blipFill>
        <p:spPr>
          <a:xfrm rot="21177565">
            <a:off x="5385834" y="1687764"/>
            <a:ext cx="2955208" cy="2384849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54BD6AE-E2FA-4B6D-ACA1-0D4FF687FC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8599">
            <a:off x="9057203" y="4089555"/>
            <a:ext cx="3002258" cy="2251694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00DF0AC6-F1E4-4A04-B5C3-F0A3617F4FBC}"/>
              </a:ext>
            </a:extLst>
          </p:cNvPr>
          <p:cNvSpPr/>
          <p:nvPr/>
        </p:nvSpPr>
        <p:spPr>
          <a:xfrm rot="407516">
            <a:off x="8022462" y="698244"/>
            <a:ext cx="3896952" cy="1148740"/>
          </a:xfrm>
          <a:prstGeom prst="flowChartAlternateProcess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 fontAlgn="t"/>
            <a:r>
              <a:rPr lang="en-GB" sz="2400" b="1" dirty="0">
                <a:solidFill>
                  <a:schemeClr val="tx2"/>
                </a:solidFill>
                <a:latin typeface="NTPreCursivef" panose="03000400000000000000" pitchFamily="66" charset="0"/>
              </a:rPr>
              <a:t>Physical Development</a:t>
            </a:r>
            <a:endParaRPr lang="en-GB" sz="20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 fontAlgn="t"/>
            <a:r>
              <a:rPr lang="en-GB" sz="2000" dirty="0">
                <a:solidFill>
                  <a:srgbClr val="404040"/>
                </a:solidFill>
                <a:latin typeface="NTPreCursivef" panose="03000400000000000000" pitchFamily="66" charset="0"/>
              </a:rPr>
              <a:t>Physical development, Gross Motor Skills and Fine Motor Skills</a:t>
            </a:r>
            <a:endParaRPr lang="en-GB" sz="2000" dirty="0">
              <a:latin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DC17FC-FD20-40BC-9022-A07C64C2CF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0" t="-36" r="19550" b="36"/>
          <a:stretch/>
        </p:blipFill>
        <p:spPr>
          <a:xfrm rot="5400000">
            <a:off x="2265781" y="3368927"/>
            <a:ext cx="2521604" cy="2638030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7E720DE7-1200-4A2F-99CC-7D82D89C018E}"/>
              </a:ext>
            </a:extLst>
          </p:cNvPr>
          <p:cNvSpPr/>
          <p:nvPr/>
        </p:nvSpPr>
        <p:spPr>
          <a:xfrm>
            <a:off x="4863389" y="4060463"/>
            <a:ext cx="4167059" cy="1276190"/>
          </a:xfrm>
          <a:prstGeom prst="flowChartAlternateProcess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t"/>
            <a:r>
              <a:rPr lang="en-GB" sz="2000" b="1" dirty="0">
                <a:solidFill>
                  <a:schemeClr val="tx2"/>
                </a:solidFill>
                <a:latin typeface="NTPreCursivef" panose="03000400000000000000" pitchFamily="66" charset="0"/>
              </a:rPr>
              <a:t>Personal, Social and Emotional Development</a:t>
            </a:r>
            <a:endParaRPr lang="en-GB" sz="20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 fontAlgn="t"/>
            <a:r>
              <a:rPr lang="en-GB" sz="2000" dirty="0">
                <a:solidFill>
                  <a:srgbClr val="404040"/>
                </a:solidFill>
                <a:latin typeface="NTPreCursivef" panose="03000400000000000000" pitchFamily="66" charset="0"/>
              </a:rPr>
              <a:t>Self-Regulation, Managing Self and Building Relationships</a:t>
            </a:r>
            <a:endParaRPr lang="en-GB" sz="2000" dirty="0"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B7B0216-3402-4690-9898-859B8336839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66"/>
          <a:stretch/>
        </p:blipFill>
        <p:spPr>
          <a:xfrm rot="5823817">
            <a:off x="9454263" y="2055399"/>
            <a:ext cx="2028141" cy="1739716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172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4104306-5442-4C2C-BA24-DA0012F4E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736" y="404664"/>
            <a:ext cx="4104456" cy="866651"/>
          </a:xfrm>
        </p:spPr>
        <p:txBody>
          <a:bodyPr>
            <a:normAutofit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n-GB" sz="4400" u="sng" dirty="0">
                <a:latin typeface="NTPreCursivefk" panose="03000400000000000000" pitchFamily="66" charset="0"/>
              </a:rPr>
              <a:t>Four Specific areas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499637-EE08-4901-A732-9D01A903F4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14" b="15248"/>
          <a:stretch/>
        </p:blipFill>
        <p:spPr>
          <a:xfrm rot="735825">
            <a:off x="4817550" y="1639621"/>
            <a:ext cx="2349513" cy="1799626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21ECCF-EFB1-4B2F-9358-D6753ACEFE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70"/>
          <a:stretch/>
        </p:blipFill>
        <p:spPr>
          <a:xfrm rot="14882877">
            <a:off x="582953" y="2001542"/>
            <a:ext cx="2063926" cy="1797219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7B45EC17-5EAC-46CE-A4EC-09275B0B8E11}"/>
              </a:ext>
            </a:extLst>
          </p:cNvPr>
          <p:cNvSpPr/>
          <p:nvPr/>
        </p:nvSpPr>
        <p:spPr>
          <a:xfrm>
            <a:off x="252458" y="682073"/>
            <a:ext cx="3287258" cy="1252425"/>
          </a:xfrm>
          <a:prstGeom prst="flowChartAlternateProcess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 fontAlgn="t"/>
            <a:r>
              <a:rPr lang="en-GB" sz="2400" b="1" dirty="0">
                <a:solidFill>
                  <a:schemeClr val="tx2"/>
                </a:solidFill>
                <a:latin typeface="NTPreCursivef" panose="03000400000000000000" pitchFamily="66" charset="0"/>
              </a:rPr>
              <a:t>Literacy</a:t>
            </a:r>
          </a:p>
          <a:p>
            <a:pPr algn="ctr" fontAlgn="t"/>
            <a:r>
              <a:rPr lang="en-GB" sz="2400" dirty="0">
                <a:solidFill>
                  <a:schemeClr val="tx2"/>
                </a:solidFill>
                <a:latin typeface="NTPreCursivef" panose="03000400000000000000" pitchFamily="66" charset="0"/>
              </a:rPr>
              <a:t>Comprehension, Word Reading &amp; Writing </a:t>
            </a:r>
          </a:p>
          <a:p>
            <a:pPr algn="ctr"/>
            <a:endParaRPr lang="en-GB" dirty="0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4AE4359A-98B7-4844-86E4-52CEEF3238BC}"/>
              </a:ext>
            </a:extLst>
          </p:cNvPr>
          <p:cNvSpPr/>
          <p:nvPr/>
        </p:nvSpPr>
        <p:spPr>
          <a:xfrm>
            <a:off x="6852989" y="1316039"/>
            <a:ext cx="2736304" cy="1264734"/>
          </a:xfrm>
          <a:prstGeom prst="flowChartAlternateProcess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 fontAlgn="t"/>
            <a:r>
              <a:rPr lang="en-GB" sz="2400" b="1" dirty="0">
                <a:solidFill>
                  <a:schemeClr val="tx2"/>
                </a:solidFill>
                <a:latin typeface="NTPreCursivef" panose="03000400000000000000" pitchFamily="66" charset="0"/>
              </a:rPr>
              <a:t>Mathematics</a:t>
            </a:r>
          </a:p>
          <a:p>
            <a:pPr algn="ctr" fontAlgn="t"/>
            <a:r>
              <a:rPr lang="en-GB" sz="2400" dirty="0">
                <a:solidFill>
                  <a:schemeClr val="tx2"/>
                </a:solidFill>
                <a:latin typeface="NTPreCursivef" panose="03000400000000000000" pitchFamily="66" charset="0"/>
              </a:rPr>
              <a:t>Number &amp; Numerical Patterns  </a:t>
            </a:r>
          </a:p>
        </p:txBody>
      </p:sp>
      <p:pic>
        <p:nvPicPr>
          <p:cNvPr id="8" name="Picture 7" descr="A picture containing person, child, indoor&#10;&#10;Description automatically generated">
            <a:extLst>
              <a:ext uri="{FF2B5EF4-FFF2-40B4-BE49-F238E27FC236}">
                <a16:creationId xmlns:a16="http://schemas.microsoft.com/office/drawing/2014/main" id="{4278A0AA-8D72-49D4-82C1-1939A47912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5569" flipH="1">
            <a:off x="2310652" y="3538222"/>
            <a:ext cx="1586771" cy="2301776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83DD105D-ABBF-4CD0-9368-4C1B9C65DED6}"/>
              </a:ext>
            </a:extLst>
          </p:cNvPr>
          <p:cNvSpPr/>
          <p:nvPr/>
        </p:nvSpPr>
        <p:spPr>
          <a:xfrm>
            <a:off x="3229564" y="4384154"/>
            <a:ext cx="3240360" cy="2230742"/>
          </a:xfrm>
          <a:prstGeom prst="flowChartAlternateProcess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 fontAlgn="t"/>
            <a:r>
              <a:rPr lang="en-GB" sz="2400" b="1" dirty="0">
                <a:solidFill>
                  <a:schemeClr val="tx2"/>
                </a:solidFill>
                <a:latin typeface="NTPreCursivef" panose="03000400000000000000" pitchFamily="66" charset="0"/>
              </a:rPr>
              <a:t>Understanding the World</a:t>
            </a:r>
          </a:p>
          <a:p>
            <a:pPr algn="ctr" fontAlgn="t"/>
            <a:r>
              <a:rPr lang="en-GB" sz="2000" dirty="0">
                <a:solidFill>
                  <a:schemeClr val="tx2"/>
                </a:solidFill>
                <a:latin typeface="NTPreCursivef" panose="03000400000000000000" pitchFamily="66" charset="0"/>
              </a:rPr>
              <a:t>Past and Present, </a:t>
            </a:r>
          </a:p>
          <a:p>
            <a:pPr algn="ctr" fontAlgn="t"/>
            <a:r>
              <a:rPr lang="en-GB" sz="2000" dirty="0">
                <a:solidFill>
                  <a:schemeClr val="tx2"/>
                </a:solidFill>
                <a:latin typeface="NTPreCursivef" panose="03000400000000000000" pitchFamily="66" charset="0"/>
              </a:rPr>
              <a:t>People Culture and Communities &amp; The Natural World </a:t>
            </a:r>
          </a:p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843C34-C287-4034-BFA1-7D09CB79E22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9401" r="27951"/>
          <a:stretch/>
        </p:blipFill>
        <p:spPr>
          <a:xfrm rot="5400000">
            <a:off x="9716314" y="2773130"/>
            <a:ext cx="1876966" cy="2131008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4AE5A1F5-BC9E-4D02-A5DB-2D4637667C7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7974">
            <a:off x="7479959" y="4684390"/>
            <a:ext cx="1578854" cy="2025476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08AC2FF9-75C2-4C76-B97A-81976B4047FE}"/>
              </a:ext>
            </a:extLst>
          </p:cNvPr>
          <p:cNvSpPr/>
          <p:nvPr/>
        </p:nvSpPr>
        <p:spPr>
          <a:xfrm>
            <a:off x="6633135" y="3712971"/>
            <a:ext cx="3131089" cy="1828990"/>
          </a:xfrm>
          <a:prstGeom prst="flowChartAlternateProcess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 fontAlgn="t"/>
            <a:r>
              <a:rPr lang="en-GB" sz="2400" b="1" dirty="0">
                <a:solidFill>
                  <a:schemeClr val="tx2"/>
                </a:solidFill>
                <a:latin typeface="NTPreCursivef" panose="03000400000000000000" pitchFamily="66" charset="0"/>
              </a:rPr>
              <a:t>Expressive Arts and Design</a:t>
            </a:r>
          </a:p>
          <a:p>
            <a:pPr algn="ctr" fontAlgn="t"/>
            <a:r>
              <a:rPr lang="en-GB" sz="2000" dirty="0">
                <a:solidFill>
                  <a:schemeClr val="tx2"/>
                </a:solidFill>
                <a:latin typeface="NTPreCursivef" panose="03000400000000000000" pitchFamily="66" charset="0"/>
              </a:rPr>
              <a:t>Creating with Materials &amp; Being Imaginative and Expressive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455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392" y="1412776"/>
            <a:ext cx="10225136" cy="388843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NTPreCursivefk" panose="03000400000000000000" pitchFamily="66" charset="0"/>
              </a:rPr>
              <a:t>At the start of the year we complete a baseline assessment for each child, this is done through a range of practical activities and observations made by staff. The baseline informs us of each child’s starting point and enables us to plan next steps.</a:t>
            </a:r>
          </a:p>
          <a:p>
            <a:r>
              <a:rPr lang="en-GB" sz="2400" dirty="0">
                <a:latin typeface="NTPreCursive" panose="03000400000000000000" pitchFamily="66" charset="0"/>
              </a:rPr>
              <a:t> Every child has their own Learning Journal which is shared with you each parents evening and every half term we complete a developmental check for the specific areas of learning to ensure your child is making progress.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At the end of Reception Year we assess children against the 17 Early Learning Goals as </a:t>
            </a:r>
            <a:r>
              <a:rPr lang="en-GB" sz="2400" dirty="0">
                <a:solidFill>
                  <a:srgbClr val="00B050"/>
                </a:solidFill>
                <a:latin typeface="NTPreCursivefk" panose="03000400000000000000" pitchFamily="66" charset="0"/>
              </a:rPr>
              <a:t>Emerging</a:t>
            </a:r>
            <a:r>
              <a:rPr lang="en-GB" sz="2400" dirty="0">
                <a:solidFill>
                  <a:schemeClr val="tx2"/>
                </a:solidFill>
                <a:latin typeface="NTPreCursivefk" panose="03000400000000000000" pitchFamily="66" charset="0"/>
              </a:rPr>
              <a:t> or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>
                <a:solidFill>
                  <a:srgbClr val="0070C0"/>
                </a:solidFill>
                <a:latin typeface="NTPreCursivefk" panose="03000400000000000000" pitchFamily="66" charset="0"/>
              </a:rPr>
              <a:t>Expected</a:t>
            </a:r>
            <a:r>
              <a:rPr lang="en-GB" dirty="0">
                <a:solidFill>
                  <a:schemeClr val="tx2"/>
                </a:solidFill>
                <a:latin typeface="NTPreCursivefk" panose="03000400000000000000" pitchFamily="66" charset="0"/>
              </a:rPr>
              <a:t>.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  <a:endParaRPr lang="en-GB" dirty="0">
              <a:solidFill>
                <a:schemeClr val="tx2"/>
              </a:solidFill>
              <a:latin typeface="NTPreCursivefk" panose="03000400000000000000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D03EFA-28AC-4B61-AD87-ACC84447E136}"/>
              </a:ext>
            </a:extLst>
          </p:cNvPr>
          <p:cNvSpPr txBox="1"/>
          <p:nvPr/>
        </p:nvSpPr>
        <p:spPr>
          <a:xfrm>
            <a:off x="911424" y="307017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NTPreCursivef" panose="03000400000000000000" pitchFamily="66" charset="0"/>
              </a:rPr>
              <a:t>Assessment</a:t>
            </a:r>
          </a:p>
        </p:txBody>
      </p:sp>
    </p:spTree>
    <p:extLst>
      <p:ext uri="{BB962C8B-B14F-4D97-AF65-F5344CB8AC3E}">
        <p14:creationId xmlns:p14="http://schemas.microsoft.com/office/powerpoint/2010/main" val="145773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16" y="188640"/>
            <a:ext cx="9829800" cy="1082674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NTPreCursivefk" panose="03000400000000000000" pitchFamily="66" charset="0"/>
              </a:rPr>
              <a:t>Reception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3512" y="1556792"/>
            <a:ext cx="9577064" cy="4101902"/>
          </a:xfrm>
        </p:spPr>
        <p:txBody>
          <a:bodyPr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The Reception day begins at 8.50 </a:t>
            </a:r>
            <a:r>
              <a:rPr lang="en-GB" sz="3200" dirty="0" err="1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a.m</a:t>
            </a:r>
            <a:r>
              <a:rPr lang="en-GB" sz="3200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 and register is taken at 9am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GB" dirty="0">
              <a:latin typeface="NTPreCursivefk" panose="03000400000000000000" pitchFamily="66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 Children have snack time during the morning where the school provides water and fresh fruit.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GB" dirty="0">
              <a:latin typeface="NTPreCursivefk" panose="03000400000000000000" pitchFamily="66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latin typeface="NTPreCursivefk" panose="03000400000000000000" pitchFamily="66" charset="0"/>
                <a:ea typeface="Calibri" pitchFamily="34" charset="0"/>
                <a:cs typeface="Times New Roman" pitchFamily="18" charset="0"/>
              </a:rPr>
              <a:t> Lunchtime is 11.45p.m.-12.45p.m Monday – Friday.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dirty="0">
              <a:latin typeface="NTPreCursivefk" panose="03000400000000000000" pitchFamily="66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latin typeface="NTPreCursivefk" panose="03000400000000000000" pitchFamily="66" charset="0"/>
              </a:rPr>
              <a:t> The Reception day ends at 3:25pm</a:t>
            </a:r>
          </a:p>
        </p:txBody>
      </p:sp>
    </p:spTree>
    <p:extLst>
      <p:ext uri="{BB962C8B-B14F-4D97-AF65-F5344CB8AC3E}">
        <p14:creationId xmlns:p14="http://schemas.microsoft.com/office/powerpoint/2010/main" val="181281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9076" y="188640"/>
            <a:ext cx="9829800" cy="1082674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NTPreCursivefk" panose="03000400000000000000" pitchFamily="66" charset="0"/>
              </a:rPr>
              <a:t>How you can support…</a:t>
            </a:r>
            <a:endParaRPr lang="en-US" sz="4800" dirty="0">
              <a:latin typeface="NTPreCursivefk" panose="0300040000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87488" y="1196752"/>
            <a:ext cx="965028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Practice fine motor skills by using cutlery and scissors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Practise going to the toilet independently including wiping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Practice taking of socks and shoes and coats and practice putting them back on again. LABEL EVERYTHING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Complete puzzles and discuss shapes, go on a shape hunt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Explore mixing colours naming the different colours.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Harvest curiosity- ask questions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Practice writing their name and ensure they recognise it (on coat pegs).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Share stories- this is so important, not only because it is quality time spent together but it encourages a love of reading and develops vocabulary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Positive drop offs – create a routine, time your drop off and don’t rush.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NTPreCursivefk" panose="03000400000000000000" pitchFamily="66" charset="0"/>
              </a:rPr>
              <a:t>Remember your child has had a very busy day and doesn't want to be bombarded with questions, try asking yes or no questions- Did you go outside today? Did you listen to a story today?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GB" sz="2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57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EF253-AD5B-440B-92C1-CD1EAA5DD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solidFill>
                  <a:srgbClr val="404040"/>
                </a:solidFill>
                <a:latin typeface="NTPreCursivefk" panose="03000400000000000000" pitchFamily="66" charset="0"/>
              </a:rPr>
              <a:t>Things to bring…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3D5F298-61D9-4EBB-8D65-9B8805533B2D}"/>
              </a:ext>
            </a:extLst>
          </p:cNvPr>
          <p:cNvSpPr/>
          <p:nvPr/>
        </p:nvSpPr>
        <p:spPr>
          <a:xfrm>
            <a:off x="1216596" y="1477541"/>
            <a:ext cx="907300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800" dirty="0">
                <a:latin typeface="NTPreCursivefk" panose="03000400000000000000" pitchFamily="66" charset="0"/>
              </a:rPr>
              <a:t>A spare change of clothes (in case of accidents </a:t>
            </a:r>
            <a:r>
              <a:rPr lang="en-GB" sz="2800" dirty="0" err="1">
                <a:latin typeface="NTPreCursivefk" panose="03000400000000000000" pitchFamily="66" charset="0"/>
              </a:rPr>
              <a:t>e.g</a:t>
            </a:r>
            <a:r>
              <a:rPr lang="en-GB" sz="2800" dirty="0">
                <a:latin typeface="NTPreCursivefk" panose="03000400000000000000" pitchFamily="66" charset="0"/>
              </a:rPr>
              <a:t> toilet or spillages) in a small bag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800" dirty="0">
                <a:latin typeface="NTPreCursivefk" panose="03000400000000000000" pitchFamily="66" charset="0"/>
              </a:rPr>
              <a:t>A water bottle</a:t>
            </a:r>
          </a:p>
          <a:p>
            <a:r>
              <a:rPr lang="en-GB" sz="4800" dirty="0">
                <a:latin typeface="NTPreCursivefk" panose="03000400000000000000" pitchFamily="66" charset="0"/>
              </a:rPr>
              <a:t>Things to wear….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800" dirty="0">
                <a:latin typeface="NTPreCursivefk" panose="03000400000000000000" pitchFamily="66" charset="0"/>
              </a:rPr>
              <a:t>Appropriate clothing/footwear for outdoors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800" dirty="0">
                <a:latin typeface="NTPreCursivefk" panose="03000400000000000000" pitchFamily="66" charset="0"/>
              </a:rPr>
              <a:t>P.E. kit on P.E. day white t-shirt, black joggers, trainers</a:t>
            </a:r>
          </a:p>
          <a:p>
            <a:r>
              <a:rPr lang="en-GB" sz="2800" dirty="0">
                <a:latin typeface="NTPreCursivefk" panose="03000400000000000000" pitchFamily="66" charset="0"/>
              </a:rPr>
              <a:t>Please name EVERYTHING as children often do not recognise their own belongings.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GB" sz="2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45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6" id="{CDF1CE40-D12A-4BBA-8E29-FD301E3A737A}" vid="{E44D8D76-07A2-4151-9426-1A858C999D66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52213BA-6259-469B-8BD9-3C7F83E2B94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0</TotalTime>
  <Words>584</Words>
  <Application>Microsoft Macintosh PowerPoint</Application>
  <PresentationFormat>Widescreen</PresentationFormat>
  <Paragraphs>59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Bradley Hand ITC</vt:lpstr>
      <vt:lpstr>NTCursive</vt:lpstr>
      <vt:lpstr>NTPreCursive</vt:lpstr>
      <vt:lpstr>NTPreCursivef</vt:lpstr>
      <vt:lpstr>NTPreCursivefk</vt:lpstr>
      <vt:lpstr>Times New Roman</vt:lpstr>
      <vt:lpstr>Wingdings</vt:lpstr>
      <vt:lpstr>Children Friends 16x9</vt:lpstr>
      <vt:lpstr>Welcome Reception Parents</vt:lpstr>
      <vt:lpstr>Learning in the Early Years </vt:lpstr>
      <vt:lpstr>Curriculum</vt:lpstr>
      <vt:lpstr>Three Prime areas</vt:lpstr>
      <vt:lpstr>Four Specific areas</vt:lpstr>
      <vt:lpstr>PowerPoint Presentation</vt:lpstr>
      <vt:lpstr>Reception Day</vt:lpstr>
      <vt:lpstr>How you can support…</vt:lpstr>
      <vt:lpstr>Things to bring…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2016-05-25T12:31:22Z</dcterms:created>
  <dcterms:modified xsi:type="dcterms:W3CDTF">2025-09-02T12:18:54Z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</Properties>
</file>